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72" r:id="rId7"/>
    <p:sldId id="263" r:id="rId8"/>
    <p:sldId id="267" r:id="rId9"/>
    <p:sldId id="260" r:id="rId10"/>
    <p:sldId id="265" r:id="rId11"/>
    <p:sldId id="261" r:id="rId12"/>
    <p:sldId id="266" r:id="rId13"/>
    <p:sldId id="262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2" autoAdjust="0"/>
  </p:normalViewPr>
  <p:slideViewPr>
    <p:cSldViewPr>
      <p:cViewPr varScale="1">
        <p:scale>
          <a:sx n="86" d="100"/>
          <a:sy n="86" d="100"/>
        </p:scale>
        <p:origin x="-10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디자인씽킹이란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Design Thinking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9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IDEATE : </a:t>
            </a:r>
            <a:r>
              <a:rPr lang="ko-KR" altLang="en-US" dirty="0" smtClean="0"/>
              <a:t>아이디어 내기</a:t>
            </a:r>
            <a:endParaRPr lang="ko-KR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 b="10876"/>
          <a:stretch/>
        </p:blipFill>
        <p:spPr bwMode="auto">
          <a:xfrm>
            <a:off x="251520" y="1700808"/>
            <a:ext cx="862502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28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아이디어를 바로 시각화하기</a:t>
            </a:r>
            <a:r>
              <a:rPr lang="en-US" altLang="ko-KR" dirty="0"/>
              <a:t>. </a:t>
            </a:r>
            <a:r>
              <a:rPr lang="ko-KR" altLang="en-US" dirty="0"/>
              <a:t>낮은 완성도의 그림 그리기 또는 만들기</a:t>
            </a:r>
            <a:r>
              <a:rPr lang="en-US" altLang="ko-KR" dirty="0"/>
              <a:t>(</a:t>
            </a:r>
            <a:r>
              <a:rPr lang="ko-KR" altLang="en-US" dirty="0"/>
              <a:t>빠르고 쉽고 싸게 만들 수 있어야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우리의 의사소통을 돕고</a:t>
            </a:r>
            <a:r>
              <a:rPr lang="en-US" altLang="ko-KR" dirty="0"/>
              <a:t>, </a:t>
            </a:r>
            <a:r>
              <a:rPr lang="ko-KR" altLang="en-US" dirty="0"/>
              <a:t>기억의 한계를 극복하는 방법임</a:t>
            </a:r>
          </a:p>
          <a:p>
            <a:r>
              <a:rPr lang="ko-KR" altLang="en-US" dirty="0"/>
              <a:t>시각화는 의사소통과 협업에 절대적인 도움을 줌</a:t>
            </a:r>
          </a:p>
          <a:p>
            <a:r>
              <a:rPr lang="ko-KR" altLang="en-US" dirty="0"/>
              <a:t>아이디어를 눈에 보이게 구체화 하면서 동시에 발전시키는 과정임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4. </a:t>
            </a:r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시험제품만들기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052736"/>
            <a:ext cx="2212178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시제품 만들기의 효과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 b="11196"/>
          <a:stretch/>
        </p:blipFill>
        <p:spPr bwMode="auto">
          <a:xfrm>
            <a:off x="251519" y="1700808"/>
            <a:ext cx="865685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32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테스트하면서 바로 문제 정의를 수정</a:t>
            </a:r>
            <a:r>
              <a:rPr lang="en-US" altLang="ko-KR" dirty="0"/>
              <a:t>, </a:t>
            </a:r>
            <a:r>
              <a:rPr lang="ko-KR" altLang="en-US" dirty="0"/>
              <a:t>아이디어의 추가 및 수정 할 수 있음</a:t>
            </a:r>
          </a:p>
          <a:p>
            <a:r>
              <a:rPr lang="ko-KR" altLang="en-US" dirty="0"/>
              <a:t>현장에서 </a:t>
            </a:r>
            <a:r>
              <a:rPr lang="ko-KR" altLang="en-US" dirty="0" smtClean="0"/>
              <a:t>테스트하기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 smtClean="0"/>
              <a:t>혁신을 </a:t>
            </a:r>
            <a:r>
              <a:rPr lang="ko-KR" altLang="en-US" dirty="0"/>
              <a:t>위해서는 ‘명확성 </a:t>
            </a:r>
            <a:r>
              <a:rPr lang="en-US" altLang="ko-KR" dirty="0"/>
              <a:t>- </a:t>
            </a:r>
            <a:r>
              <a:rPr lang="ko-KR" altLang="en-US" dirty="0"/>
              <a:t>창조성’ 둘 다 필요함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이것이 사람 중심의 일하는 방법임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5. 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테스트하기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6633"/>
            <a:ext cx="2743392" cy="14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</a:t>
            </a:r>
            <a:r>
              <a:rPr lang="ko-KR" altLang="en-US" dirty="0" err="1" smtClean="0"/>
              <a:t>씽킹</a:t>
            </a:r>
            <a:r>
              <a:rPr lang="ko-KR" altLang="en-US" dirty="0" smtClean="0"/>
              <a:t> 특징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1196"/>
          <a:stretch/>
        </p:blipFill>
        <p:spPr bwMode="auto">
          <a:xfrm>
            <a:off x="251519" y="1556792"/>
            <a:ext cx="872563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84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</a:t>
            </a:r>
            <a:r>
              <a:rPr lang="ko-KR" altLang="en-US" dirty="0" err="1" smtClean="0"/>
              <a:t>씽킹</a:t>
            </a:r>
            <a:r>
              <a:rPr lang="ko-KR" altLang="en-US" dirty="0" smtClean="0"/>
              <a:t> </a:t>
            </a:r>
            <a:r>
              <a:rPr lang="ko-KR" altLang="en-US" dirty="0"/>
              <a:t>특징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0558"/>
          <a:stretch/>
        </p:blipFill>
        <p:spPr bwMode="auto">
          <a:xfrm>
            <a:off x="251519" y="1628800"/>
            <a:ext cx="866217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27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디자인 </a:t>
            </a:r>
            <a:r>
              <a:rPr lang="ko-KR" altLang="en-US" dirty="0" err="1" smtClean="0"/>
              <a:t>씽킹으로</a:t>
            </a:r>
            <a:r>
              <a:rPr lang="ko-KR" altLang="en-US" dirty="0" smtClean="0"/>
              <a:t> 창의적 사고하기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" b="11195"/>
          <a:stretch/>
        </p:blipFill>
        <p:spPr bwMode="auto">
          <a:xfrm>
            <a:off x="251520" y="1628800"/>
            <a:ext cx="862502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4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디자인 </a:t>
            </a:r>
            <a:r>
              <a:rPr lang="ko-KR" altLang="en-US" dirty="0" err="1" smtClean="0"/>
              <a:t>씽킹으로</a:t>
            </a:r>
            <a:r>
              <a:rPr lang="ko-KR" altLang="en-US" dirty="0" smtClean="0"/>
              <a:t> </a:t>
            </a:r>
            <a:r>
              <a:rPr lang="ko-KR" altLang="en-US" dirty="0"/>
              <a:t>창의적 사고하기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b="11196"/>
          <a:stretch/>
        </p:blipFill>
        <p:spPr bwMode="auto">
          <a:xfrm>
            <a:off x="251519" y="1628800"/>
            <a:ext cx="858704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05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디자인씽킹의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단계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9" y="1484784"/>
            <a:ext cx="8907119" cy="47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8034" y="1988840"/>
            <a:ext cx="8229600" cy="3888432"/>
          </a:xfrm>
        </p:spPr>
        <p:txBody>
          <a:bodyPr/>
          <a:lstStyle/>
          <a:p>
            <a:r>
              <a:rPr lang="ko-KR" altLang="en-US" b="1" dirty="0"/>
              <a:t>공감하기 위한 방법</a:t>
            </a:r>
            <a:endParaRPr lang="ko-KR" altLang="en-US" dirty="0"/>
          </a:p>
          <a:p>
            <a:pPr lvl="1"/>
            <a:r>
              <a:rPr lang="ko-KR" altLang="en-US" dirty="0" smtClean="0"/>
              <a:t>관찰하기 </a:t>
            </a:r>
            <a:r>
              <a:rPr lang="en-US" altLang="ko-KR" dirty="0"/>
              <a:t>(</a:t>
            </a:r>
            <a:r>
              <a:rPr lang="ko-KR" altLang="en-US" dirty="0"/>
              <a:t>실제로 어떻게 행동하는지 살펴보기</a:t>
            </a:r>
            <a:r>
              <a:rPr lang="en-US" altLang="ko-KR" dirty="0"/>
              <a:t>.)</a:t>
            </a:r>
            <a:endParaRPr lang="ko-KR" altLang="en-US" dirty="0"/>
          </a:p>
          <a:p>
            <a:pPr lvl="1"/>
            <a:r>
              <a:rPr lang="ko-KR" altLang="en-US" dirty="0" smtClean="0"/>
              <a:t>인터뷰 </a:t>
            </a:r>
            <a:r>
              <a:rPr lang="en-US" altLang="ko-KR" dirty="0"/>
              <a:t>(</a:t>
            </a:r>
            <a:r>
              <a:rPr lang="ko-KR" altLang="en-US" dirty="0"/>
              <a:t>경험을 들어보기</a:t>
            </a:r>
            <a:r>
              <a:rPr lang="en-US" altLang="ko-KR" dirty="0"/>
              <a:t>. ‘</a:t>
            </a:r>
            <a:r>
              <a:rPr lang="ko-KR" altLang="en-US" dirty="0"/>
              <a:t>사람은 말과 행동이 다르다</a:t>
            </a:r>
            <a:r>
              <a:rPr lang="en-US" altLang="ko-KR" dirty="0"/>
              <a:t>.’ </a:t>
            </a:r>
            <a:r>
              <a:rPr lang="ko-KR" altLang="en-US" dirty="0"/>
              <a:t>수요자를 깊이 이해하기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 smtClean="0"/>
              <a:t>자기가 </a:t>
            </a:r>
            <a:r>
              <a:rPr lang="ko-KR" altLang="en-US" dirty="0"/>
              <a:t>직접 체험하기 </a:t>
            </a:r>
          </a:p>
          <a:p>
            <a:pPr lvl="2"/>
            <a:r>
              <a:rPr lang="ko-KR" altLang="en-US" dirty="0" smtClean="0"/>
              <a:t>공감을 </a:t>
            </a:r>
            <a:r>
              <a:rPr lang="ko-KR" altLang="en-US" dirty="0"/>
              <a:t>바탕으로 한 깊은 </a:t>
            </a:r>
            <a:r>
              <a:rPr lang="ko-KR" altLang="en-US" dirty="0" err="1"/>
              <a:t>인사이트</a:t>
            </a:r>
            <a:r>
              <a:rPr lang="ko-KR" altLang="en-US" dirty="0"/>
              <a:t> 찾기</a:t>
            </a:r>
            <a:r>
              <a:rPr lang="en-US" altLang="ko-KR" dirty="0"/>
              <a:t>. ‘</a:t>
            </a:r>
            <a:r>
              <a:rPr lang="ko-KR" altLang="en-US" dirty="0"/>
              <a:t>진짜 문제’를 찾기 위함임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1. 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공감하기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79602"/>
            <a:ext cx="3889832" cy="1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수용자와 공감하는 방법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1196"/>
          <a:stretch/>
        </p:blipFill>
        <p:spPr bwMode="auto">
          <a:xfrm>
            <a:off x="251520" y="1628800"/>
            <a:ext cx="859343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31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95536" y="2420888"/>
            <a:ext cx="8075240" cy="4104456"/>
          </a:xfrm>
        </p:spPr>
        <p:txBody>
          <a:bodyPr wrap="square">
            <a:noAutofit/>
          </a:bodyPr>
          <a:lstStyle/>
          <a:p>
            <a:r>
              <a:rPr lang="ko-KR" altLang="en-US" b="1" dirty="0"/>
              <a:t>‘바른 문제’</a:t>
            </a:r>
            <a:r>
              <a:rPr lang="ko-KR" altLang="en-US" b="1" dirty="0" err="1"/>
              <a:t>를</a:t>
            </a:r>
            <a:r>
              <a:rPr lang="ko-KR" altLang="en-US" b="1" dirty="0"/>
              <a:t> 찾는 방법은</a:t>
            </a:r>
            <a:r>
              <a:rPr lang="en-US" altLang="ko-KR" b="1" dirty="0"/>
              <a:t>?</a:t>
            </a:r>
            <a:endParaRPr lang="ko-KR" altLang="en-US" dirty="0"/>
          </a:p>
          <a:p>
            <a:pPr lvl="1"/>
            <a:r>
              <a:rPr lang="ko-KR" altLang="en-US" sz="2000" dirty="0"/>
              <a:t>‘천재는 남들이 볼 수 없는 문제를 맞춘다</a:t>
            </a:r>
            <a:r>
              <a:rPr lang="en-US" altLang="ko-KR" sz="2000" dirty="0"/>
              <a:t>.’ </a:t>
            </a:r>
            <a:r>
              <a:rPr lang="ko-KR" altLang="en-US" sz="2000" dirty="0"/>
              <a:t>바른 문제를 먼저 찾아내야 함</a:t>
            </a:r>
            <a:r>
              <a:rPr lang="en-US" altLang="ko-KR" sz="2000" dirty="0"/>
              <a:t>. </a:t>
            </a:r>
            <a:r>
              <a:rPr lang="ko-KR" altLang="en-US" sz="2000" dirty="0"/>
              <a:t>우리가 지금껏 문제를 찾는 방법을 배운 적이 없기에 연습이 필요함</a:t>
            </a:r>
          </a:p>
          <a:p>
            <a:r>
              <a:rPr lang="ko-KR" altLang="en-US" b="1" dirty="0"/>
              <a:t>바른 문제의 조건 </a:t>
            </a:r>
          </a:p>
          <a:p>
            <a:pPr lvl="1"/>
            <a:r>
              <a:rPr lang="ko-KR" altLang="en-US" sz="2000" dirty="0" smtClean="0"/>
              <a:t>수요자가 </a:t>
            </a:r>
            <a:r>
              <a:rPr lang="ko-KR" altLang="en-US" sz="2000" dirty="0"/>
              <a:t>바라는 것인가</a:t>
            </a:r>
            <a:r>
              <a:rPr lang="en-US" altLang="ko-KR" sz="2000" dirty="0"/>
              <a:t>? </a:t>
            </a:r>
            <a:r>
              <a:rPr lang="ko-KR" altLang="en-US" sz="2000" dirty="0"/>
              <a:t>수요자에게 가치를 주는가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/>
              <a:t>수요자가 진정으로 필요로 하는 것을 찾기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  - </a:t>
            </a:r>
            <a:r>
              <a:rPr lang="ko-KR" altLang="en-US" sz="2000" dirty="0"/>
              <a:t>고객이 당면한 문제의 해결</a:t>
            </a:r>
            <a:r>
              <a:rPr lang="en-US" altLang="ko-KR" sz="2000" dirty="0"/>
              <a:t>, </a:t>
            </a:r>
            <a:r>
              <a:rPr lang="ko-KR" altLang="en-US" sz="2000" dirty="0"/>
              <a:t>고객이 아직 모르고 있는 기회 발견</a:t>
            </a:r>
          </a:p>
          <a:p>
            <a:pPr lvl="1"/>
            <a:r>
              <a:rPr lang="ko-KR" altLang="en-US" sz="2000" dirty="0" smtClean="0"/>
              <a:t>우리</a:t>
            </a:r>
            <a:r>
              <a:rPr lang="en-US" altLang="ko-KR" sz="2000" dirty="0"/>
              <a:t>(</a:t>
            </a:r>
            <a:r>
              <a:rPr lang="ko-KR" altLang="en-US" sz="2000" dirty="0"/>
              <a:t>제공자</a:t>
            </a:r>
            <a:r>
              <a:rPr lang="en-US" altLang="ko-KR" sz="2000" dirty="0"/>
              <a:t>)</a:t>
            </a:r>
            <a:r>
              <a:rPr lang="ko-KR" altLang="en-US" sz="2000" dirty="0"/>
              <a:t>가 바라는 것인가</a:t>
            </a:r>
            <a:r>
              <a:rPr lang="en-US" altLang="ko-KR" sz="2000" dirty="0" smtClean="0"/>
              <a:t>?</a:t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/>
              <a:t>우리에게 영감을 주는 문제인가</a:t>
            </a:r>
            <a:r>
              <a:rPr lang="en-US" altLang="ko-KR" sz="2000" dirty="0"/>
              <a:t>? </a:t>
            </a:r>
            <a:r>
              <a:rPr lang="ko-KR" altLang="en-US" sz="2000" dirty="0"/>
              <a:t>우리에게 지속적 열정을 불러 일으키는 문제인가</a:t>
            </a:r>
            <a:r>
              <a:rPr lang="en-US" altLang="ko-KR" sz="2000" dirty="0" smtClean="0"/>
              <a:t>?)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문제점알아내기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(1)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9029"/>
            <a:ext cx="1440160" cy="17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2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4061048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How </a:t>
            </a:r>
            <a:r>
              <a:rPr lang="en-US" altLang="ko-KR" sz="2000" dirty="0"/>
              <a:t>might we? </a:t>
            </a:r>
            <a:endParaRPr lang="ko-KR" altLang="en-US" sz="2000" dirty="0"/>
          </a:p>
          <a:p>
            <a:pPr lvl="1"/>
            <a:r>
              <a:rPr lang="ko-KR" altLang="en-US" sz="1800" dirty="0"/>
              <a:t>어떻게 하면 </a:t>
            </a:r>
            <a:r>
              <a:rPr lang="en-US" altLang="ko-KR" sz="1800" dirty="0"/>
              <a:t>(</a:t>
            </a:r>
            <a:r>
              <a:rPr lang="ko-KR" altLang="en-US" sz="1800" dirty="0"/>
              <a:t>수요자</a:t>
            </a:r>
            <a:r>
              <a:rPr lang="en-US" altLang="ko-KR" sz="1800" dirty="0"/>
              <a:t>)</a:t>
            </a:r>
            <a:r>
              <a:rPr lang="ko-KR" altLang="en-US" sz="1800" dirty="0"/>
              <a:t>가 </a:t>
            </a:r>
            <a:r>
              <a:rPr lang="en-US" altLang="ko-KR" sz="1800" dirty="0"/>
              <a:t>(</a:t>
            </a:r>
            <a:r>
              <a:rPr lang="ko-KR" altLang="en-US" sz="1800" dirty="0"/>
              <a:t>혁신해야 할 제품</a:t>
            </a:r>
            <a:r>
              <a:rPr lang="en-US" altLang="ko-KR" sz="1800" dirty="0"/>
              <a:t>/</a:t>
            </a:r>
            <a:r>
              <a:rPr lang="ko-KR" altLang="en-US" sz="1800" dirty="0"/>
              <a:t>서비스</a:t>
            </a:r>
            <a:r>
              <a:rPr lang="en-US" altLang="ko-KR" sz="1800" dirty="0"/>
              <a:t>)</a:t>
            </a:r>
            <a:r>
              <a:rPr lang="ko-KR" altLang="en-US" sz="1800" dirty="0"/>
              <a:t>할 때 </a:t>
            </a:r>
            <a:r>
              <a:rPr lang="en-US" altLang="ko-KR" sz="1800" dirty="0"/>
              <a:t>(</a:t>
            </a:r>
            <a:r>
              <a:rPr lang="ko-KR" altLang="en-US" sz="1800" dirty="0"/>
              <a:t>희망하는 방향</a:t>
            </a:r>
            <a:r>
              <a:rPr lang="en-US" altLang="ko-KR" sz="1800" dirty="0"/>
              <a:t>)</a:t>
            </a:r>
            <a:r>
              <a:rPr lang="ko-KR" altLang="en-US" sz="1800" dirty="0"/>
              <a:t>하게 할 수 있을까</a:t>
            </a:r>
            <a:r>
              <a:rPr lang="en-US" altLang="ko-KR" sz="1800" dirty="0"/>
              <a:t>? </a:t>
            </a:r>
            <a:endParaRPr lang="ko-KR" altLang="en-US" sz="1800" dirty="0"/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어떻게 하면 아이들이 </a:t>
            </a:r>
            <a:r>
              <a:rPr lang="en-US" altLang="ko-KR" sz="1800" dirty="0"/>
              <a:t>MRI </a:t>
            </a:r>
            <a:r>
              <a:rPr lang="ko-KR" altLang="en-US" sz="1800" dirty="0"/>
              <a:t>검사를 받을 때 두려움을 느끼지 않도록 할 수 있을까</a:t>
            </a:r>
            <a:r>
              <a:rPr lang="en-US" altLang="ko-KR" sz="1800" dirty="0"/>
              <a:t>?”</a:t>
            </a:r>
            <a:endParaRPr lang="ko-KR" altLang="en-US" sz="1800" dirty="0"/>
          </a:p>
          <a:p>
            <a:pPr lvl="1"/>
            <a:r>
              <a:rPr lang="ko-KR" altLang="en-US" sz="1600" dirty="0" smtClean="0"/>
              <a:t>“</a:t>
            </a:r>
            <a:r>
              <a:rPr lang="ko-KR" altLang="en-US" sz="1600" dirty="0"/>
              <a:t>어떻게 하면 노인들이 </a:t>
            </a:r>
            <a:r>
              <a:rPr lang="en-US" altLang="ko-KR" sz="1600" dirty="0"/>
              <a:t>ATM</a:t>
            </a:r>
            <a:r>
              <a:rPr lang="ko-KR" altLang="en-US" sz="1600" dirty="0"/>
              <a:t>을 이용할 때 실수할까 봐 두려움을 느끼지 않도록 할 수 있을까</a:t>
            </a:r>
            <a:r>
              <a:rPr lang="en-US" altLang="ko-KR" sz="1600" dirty="0"/>
              <a:t>?”</a:t>
            </a:r>
            <a:endParaRPr lang="ko-KR" altLang="en-US" sz="1600" dirty="0"/>
          </a:p>
          <a:p>
            <a:r>
              <a:rPr lang="ko-KR" altLang="en-US" sz="2000" dirty="0"/>
              <a:t>진짜 문제인지 확인해야 함</a:t>
            </a:r>
            <a:r>
              <a:rPr lang="en-US" altLang="ko-KR" sz="2000" dirty="0"/>
              <a:t>. (</a:t>
            </a:r>
            <a:r>
              <a:rPr lang="ko-KR" altLang="en-US" sz="2000" dirty="0"/>
              <a:t>확인하는 방법 </a:t>
            </a:r>
            <a:r>
              <a:rPr lang="en-US" altLang="ko-KR" sz="2000" dirty="0"/>
              <a:t>: </a:t>
            </a:r>
            <a:r>
              <a:rPr lang="ko-KR" altLang="en-US" sz="2000" dirty="0"/>
              <a:t>현장에서</a:t>
            </a:r>
            <a:r>
              <a:rPr lang="en-US" altLang="ko-KR" sz="2000" dirty="0"/>
              <a:t>. </a:t>
            </a:r>
            <a:r>
              <a:rPr lang="ko-KR" altLang="en-US" sz="2000" dirty="0"/>
              <a:t>수요자를 통해</a:t>
            </a:r>
            <a:r>
              <a:rPr lang="en-US" altLang="ko-KR" sz="2000" dirty="0"/>
              <a:t>.)</a:t>
            </a:r>
            <a:endParaRPr lang="ko-KR" altLang="en-US" sz="2000" dirty="0"/>
          </a:p>
          <a:p>
            <a:r>
              <a:rPr lang="ko-KR" altLang="en-US" sz="2000" dirty="0"/>
              <a:t>사람 중심의 사고방식 견지하기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: </a:t>
            </a:r>
            <a:r>
              <a:rPr lang="ko-KR" altLang="en-US" sz="2000" dirty="0"/>
              <a:t>습관적으로 하고자 하는 일의 대상을 사람으로 바꿔보기</a:t>
            </a:r>
          </a:p>
          <a:p>
            <a:r>
              <a:rPr lang="ko-KR" altLang="en-US" sz="2000" dirty="0"/>
              <a:t>‘어떻게 하면 </a:t>
            </a:r>
            <a:r>
              <a:rPr lang="ko-KR" altLang="en-US" sz="2000" u="sng" dirty="0"/>
              <a:t>사람</a:t>
            </a:r>
            <a:r>
              <a:rPr lang="ko-KR" altLang="en-US" sz="2000" dirty="0"/>
              <a:t>에게 가치를 주는 무엇인가를 할 수 있을까</a:t>
            </a:r>
            <a:r>
              <a:rPr lang="en-US" altLang="ko-KR" sz="2000" dirty="0" smtClean="0"/>
              <a:t>?’ </a:t>
            </a:r>
            <a:br>
              <a:rPr lang="en-US" altLang="ko-KR" sz="2000" dirty="0" smtClean="0"/>
            </a:br>
            <a:r>
              <a:rPr lang="ko-KR" altLang="en-US" sz="2000" dirty="0" smtClean="0"/>
              <a:t>라고 </a:t>
            </a:r>
            <a:r>
              <a:rPr lang="ko-KR" altLang="en-US" sz="2000" dirty="0"/>
              <a:t>질문하는 </a:t>
            </a:r>
            <a:r>
              <a:rPr lang="ko-KR" altLang="en-US" sz="2000" dirty="0" err="1"/>
              <a:t>버릇갖기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문제점알아내기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(2)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9029"/>
            <a:ext cx="1440160" cy="17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진정한 문제 찾기의 세 가지 요소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10968" b="18218"/>
          <a:stretch/>
        </p:blipFill>
        <p:spPr bwMode="auto">
          <a:xfrm>
            <a:off x="251520" y="1484784"/>
            <a:ext cx="868131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23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찾기의 포인트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 b="10238"/>
          <a:stretch/>
        </p:blipFill>
        <p:spPr bwMode="auto">
          <a:xfrm>
            <a:off x="251519" y="1700808"/>
            <a:ext cx="869379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62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2564904"/>
            <a:ext cx="7408333" cy="3450696"/>
          </a:xfrm>
        </p:spPr>
        <p:txBody>
          <a:bodyPr>
            <a:noAutofit/>
          </a:bodyPr>
          <a:lstStyle/>
          <a:p>
            <a:r>
              <a:rPr lang="ko-KR" altLang="en-US" dirty="0"/>
              <a:t>아이디어 내기 원칙</a:t>
            </a:r>
          </a:p>
          <a:p>
            <a:pPr lvl="1"/>
            <a:r>
              <a:rPr lang="ko-KR" altLang="en-US" sz="2000" dirty="0" smtClean="0"/>
              <a:t>판단 </a:t>
            </a:r>
            <a:r>
              <a:rPr lang="ko-KR" altLang="en-US" sz="2000" dirty="0"/>
              <a:t>유보</a:t>
            </a:r>
            <a:r>
              <a:rPr lang="en-US" altLang="ko-KR" sz="2000" dirty="0"/>
              <a:t>(</a:t>
            </a:r>
            <a:r>
              <a:rPr lang="ko-KR" altLang="en-US" sz="2000" dirty="0"/>
              <a:t>비평</a:t>
            </a:r>
            <a:r>
              <a:rPr lang="en-US" altLang="ko-KR" sz="2000" dirty="0"/>
              <a:t>, </a:t>
            </a:r>
            <a:r>
              <a:rPr lang="ko-KR" altLang="en-US" sz="2000" dirty="0"/>
              <a:t>판단하지 말라</a:t>
            </a:r>
            <a:r>
              <a:rPr lang="en-US" altLang="ko-KR" sz="2000" dirty="0"/>
              <a:t>. </a:t>
            </a:r>
            <a:r>
              <a:rPr lang="ko-KR" altLang="en-US" sz="2000" dirty="0"/>
              <a:t>제시된 모든 아이디어를 수용하기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자유분방</a:t>
            </a:r>
            <a:r>
              <a:rPr lang="en-US" altLang="ko-KR" sz="2000" dirty="0"/>
              <a:t>(</a:t>
            </a:r>
            <a:r>
              <a:rPr lang="ko-KR" altLang="en-US" sz="2000" dirty="0"/>
              <a:t>웃기고</a:t>
            </a:r>
            <a:r>
              <a:rPr lang="en-US" altLang="ko-KR" sz="2000" dirty="0"/>
              <a:t>, </a:t>
            </a:r>
            <a:r>
              <a:rPr lang="ko-KR" altLang="en-US" sz="2000" dirty="0"/>
              <a:t>쓸데 없고</a:t>
            </a:r>
            <a:r>
              <a:rPr lang="en-US" altLang="ko-KR" sz="2000" dirty="0"/>
              <a:t>, </a:t>
            </a:r>
            <a:r>
              <a:rPr lang="ko-KR" altLang="en-US" sz="2000" dirty="0"/>
              <a:t>허무맹랑하고</a:t>
            </a:r>
            <a:r>
              <a:rPr lang="en-US" altLang="ko-KR" sz="2000" dirty="0"/>
              <a:t>, </a:t>
            </a:r>
            <a:r>
              <a:rPr lang="ko-KR" altLang="en-US" sz="2000" dirty="0"/>
              <a:t>말 </a:t>
            </a:r>
            <a:r>
              <a:rPr lang="ko-KR" altLang="en-US" sz="2000" dirty="0" err="1"/>
              <a:t>안되는</a:t>
            </a:r>
            <a:r>
              <a:rPr lang="en-US" altLang="ko-KR" sz="2000" dirty="0"/>
              <a:t>, </a:t>
            </a:r>
            <a:r>
              <a:rPr lang="ko-KR" altLang="en-US" sz="2000" dirty="0"/>
              <a:t>엉뚱한 아이디어를 장려하라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질보다는 </a:t>
            </a:r>
            <a:r>
              <a:rPr lang="ko-KR" altLang="en-US" sz="2000" dirty="0"/>
              <a:t>양 </a:t>
            </a:r>
            <a:r>
              <a:rPr lang="en-US" altLang="ko-KR" sz="2000" dirty="0"/>
              <a:t>(</a:t>
            </a:r>
            <a:r>
              <a:rPr lang="ko-KR" altLang="en-US" sz="2000" dirty="0"/>
              <a:t>예 </a:t>
            </a:r>
            <a:r>
              <a:rPr lang="en-US" altLang="ko-KR" sz="2000" dirty="0"/>
              <a:t>: 6</a:t>
            </a:r>
            <a:r>
              <a:rPr lang="ko-KR" altLang="en-US" sz="2000" dirty="0"/>
              <a:t>명이 </a:t>
            </a:r>
            <a:r>
              <a:rPr lang="en-US" altLang="ko-KR" sz="2000" dirty="0"/>
              <a:t>15</a:t>
            </a:r>
            <a:r>
              <a:rPr lang="ko-KR" altLang="en-US" sz="2000" dirty="0"/>
              <a:t>분간 </a:t>
            </a:r>
            <a:r>
              <a:rPr lang="en-US" altLang="ko-KR" sz="2000" dirty="0"/>
              <a:t>100</a:t>
            </a:r>
            <a:r>
              <a:rPr lang="ko-KR" altLang="en-US" sz="2000" dirty="0"/>
              <a:t>가지 아이디어 내기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결합 </a:t>
            </a:r>
            <a:r>
              <a:rPr lang="ko-KR" altLang="en-US" sz="2000" dirty="0"/>
              <a:t>허용 </a:t>
            </a:r>
            <a:r>
              <a:rPr lang="en-US" altLang="ko-KR" sz="2000" dirty="0"/>
              <a:t>(</a:t>
            </a:r>
            <a:r>
              <a:rPr lang="ko-KR" altLang="en-US" sz="2000" dirty="0"/>
              <a:t>제안된 아이디어로부터 새로운 아이디어를 이끌어내기</a:t>
            </a:r>
            <a:r>
              <a:rPr lang="en-US" altLang="ko-KR" sz="2000" dirty="0"/>
              <a:t>, </a:t>
            </a:r>
            <a:r>
              <a:rPr lang="ko-KR" altLang="en-US" sz="2000" dirty="0"/>
              <a:t>아이디어의 결합</a:t>
            </a:r>
            <a:r>
              <a:rPr lang="en-US" altLang="ko-KR" sz="2000" dirty="0"/>
              <a:t>, </a:t>
            </a:r>
            <a:r>
              <a:rPr lang="ko-KR" altLang="en-US" sz="2000" dirty="0"/>
              <a:t>뒤섞기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시각화</a:t>
            </a:r>
            <a:r>
              <a:rPr lang="en-US" altLang="ko-KR" sz="2000" dirty="0"/>
              <a:t>(</a:t>
            </a:r>
            <a:r>
              <a:rPr lang="ko-KR" altLang="en-US" sz="2000" dirty="0"/>
              <a:t>말보다 시각화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3. 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아이디어내기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980728"/>
            <a:ext cx="1789428" cy="18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파형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파형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파형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178</TotalTime>
  <Words>349</Words>
  <Application>Microsoft Office PowerPoint</Application>
  <PresentationFormat>화면 슬라이드 쇼(4:3)</PresentationFormat>
  <Paragraphs>49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파형</vt:lpstr>
      <vt:lpstr>디자인씽킹이란?</vt:lpstr>
      <vt:lpstr>디자인씽킹의 5단계</vt:lpstr>
      <vt:lpstr>1. 공감하기</vt:lpstr>
      <vt:lpstr>수용자와 공감하는 방법</vt:lpstr>
      <vt:lpstr>2. 문제점알아내기(1)</vt:lpstr>
      <vt:lpstr>2. 문제점알아내기(2)</vt:lpstr>
      <vt:lpstr>진정한 문제 찾기의 세 가지 요소</vt:lpstr>
      <vt:lpstr>문제 찾기의 포인트</vt:lpstr>
      <vt:lpstr>3. 아이디어내기</vt:lpstr>
      <vt:lpstr>IDEATE : 아이디어 내기</vt:lpstr>
      <vt:lpstr>4. 시험제품만들기</vt:lpstr>
      <vt:lpstr>시제품 만들기의 효과</vt:lpstr>
      <vt:lpstr>5. 테스트하기</vt:lpstr>
      <vt:lpstr>디자인 씽킹 특징 1</vt:lpstr>
      <vt:lpstr>디자인 씽킹 특징 2</vt:lpstr>
      <vt:lpstr>디자인 씽킹으로 창의적 사고하기</vt:lpstr>
      <vt:lpstr>디자인 씽킹으로 창의적 사고하기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디자인씽킹이란?</dc:title>
  <dc:creator>hi</dc:creator>
  <cp:lastModifiedBy>tombap</cp:lastModifiedBy>
  <cp:revision>13</cp:revision>
  <dcterms:created xsi:type="dcterms:W3CDTF">2020-05-19T06:56:45Z</dcterms:created>
  <dcterms:modified xsi:type="dcterms:W3CDTF">2022-08-31T12:08:45Z</dcterms:modified>
</cp:coreProperties>
</file>